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76" r:id="rId6"/>
    <p:sldId id="271" r:id="rId7"/>
    <p:sldId id="275" r:id="rId8"/>
    <p:sldId id="260" r:id="rId9"/>
    <p:sldId id="263" r:id="rId10"/>
    <p:sldId id="264" r:id="rId11"/>
    <p:sldId id="265" r:id="rId12"/>
    <p:sldId id="267" r:id="rId13"/>
    <p:sldId id="262" r:id="rId14"/>
    <p:sldId id="268" r:id="rId15"/>
    <p:sldId id="272" r:id="rId16"/>
    <p:sldId id="269" r:id="rId17"/>
    <p:sldId id="270" r:id="rId18"/>
    <p:sldId id="274" r:id="rId19"/>
    <p:sldId id="278" r:id="rId20"/>
    <p:sldId id="277" r:id="rId21"/>
    <p:sldId id="286" r:id="rId22"/>
    <p:sldId id="285" r:id="rId23"/>
    <p:sldId id="279" r:id="rId24"/>
    <p:sldId id="280" r:id="rId25"/>
    <p:sldId id="281" r:id="rId26"/>
    <p:sldId id="283" r:id="rId27"/>
    <p:sldId id="284" r:id="rId28"/>
    <p:sldId id="28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1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90" y="7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76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71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72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94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07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47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39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628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61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624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B237-CA5B-44B8-B327-5F9D1399361A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08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9B237-CA5B-44B8-B327-5F9D1399361A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D313F-02E5-4990-906A-203406B33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7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8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emf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5" Type="http://schemas.openxmlformats.org/officeDocument/2006/relationships/image" Target="../media/image65.png"/><Relationship Id="rId4" Type="http://schemas.openxmlformats.org/officeDocument/2006/relationships/image" Target="../media/image6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6" y="665332"/>
            <a:ext cx="11383968" cy="61926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4016" y="19001"/>
            <a:ext cx="10516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欧姆加热模型 与</a:t>
            </a:r>
            <a:r>
              <a:rPr lang="en-US" altLang="zh-CN" dirty="0" smtClean="0"/>
              <a:t>2014Cazzador fig3.1</a:t>
            </a:r>
            <a:r>
              <a:rPr lang="zh-CN" altLang="en-US" dirty="0" smtClean="0"/>
              <a:t>对比（</a:t>
            </a:r>
            <a:r>
              <a:rPr lang="en-US" altLang="zh-CN" dirty="0" err="1" smtClean="0"/>
              <a:t>test_ICP_heating_model</a:t>
            </a:r>
            <a:r>
              <a:rPr lang="en-US" altLang="zh-CN" dirty="0" smtClean="0"/>
              <a:t>/test_</a:t>
            </a:r>
            <a:r>
              <a:rPr lang="en-US" altLang="zh-CN" dirty="0"/>
              <a:t> </a:t>
            </a:r>
            <a:r>
              <a:rPr lang="en-US" altLang="zh-CN" dirty="0" smtClean="0"/>
              <a:t>nu_m_2014Cazzador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enp</a:t>
            </a:r>
            <a:r>
              <a:rPr lang="zh-CN" altLang="en-US" dirty="0" smtClean="0"/>
              <a:t>一致；</a:t>
            </a:r>
            <a:r>
              <a:rPr lang="en-US" altLang="zh-CN" dirty="0" err="1" smtClean="0"/>
              <a:t>eniz</a:t>
            </a:r>
            <a:r>
              <a:rPr lang="zh-CN" altLang="en-US" dirty="0" smtClean="0"/>
              <a:t>的偏差可能是由于截面数据不同；</a:t>
            </a:r>
            <a:r>
              <a:rPr lang="en-US" altLang="zh-CN" dirty="0" err="1" smtClean="0"/>
              <a:t>eip</a:t>
            </a:r>
            <a:r>
              <a:rPr lang="zh-CN" altLang="en-US" dirty="0" smtClean="0"/>
              <a:t>的偏差难以解释，可能是由于</a:t>
            </a:r>
            <a:r>
              <a:rPr lang="en-US" altLang="zh-CN" dirty="0" smtClean="0"/>
              <a:t>ne</a:t>
            </a:r>
            <a:r>
              <a:rPr lang="zh-CN" altLang="en-US" dirty="0" smtClean="0"/>
              <a:t>与表达式实现不同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2384" y="408563"/>
            <a:ext cx="7256834" cy="583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0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9106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 </a:t>
            </a:r>
            <a:r>
              <a:rPr lang="en-US" altLang="zh-CN" dirty="0" smtClean="0"/>
              <a:t>case </a:t>
            </a:r>
            <a:r>
              <a:rPr lang="en-US" altLang="zh-CN" dirty="0"/>
              <a:t>3: </a:t>
            </a:r>
            <a:r>
              <a:rPr lang="en-US" altLang="zh-CN" dirty="0" err="1"/>
              <a:t>Cazzador</a:t>
            </a:r>
            <a:r>
              <a:rPr lang="en-US" altLang="zh-CN" dirty="0"/>
              <a:t>-simplify 2 phase. Not used.</a:t>
            </a:r>
          </a:p>
          <a:p>
            <a:r>
              <a:rPr lang="en-US" altLang="zh-CN" dirty="0"/>
              <a:t>B=-0.18</a:t>
            </a:r>
            <a:r>
              <a:rPr lang="en-US" altLang="zh-CN" dirty="0" smtClean="0"/>
              <a:t>;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7210" y="1070040"/>
            <a:ext cx="6984458" cy="54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41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91069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 </a:t>
            </a:r>
            <a:r>
              <a:rPr lang="en-US" altLang="zh-CN" dirty="0" smtClean="0"/>
              <a:t>case </a:t>
            </a:r>
            <a:r>
              <a:rPr lang="en-US" altLang="zh-CN" dirty="0"/>
              <a:t>3: </a:t>
            </a:r>
            <a:r>
              <a:rPr lang="en-US" altLang="zh-CN" dirty="0" err="1"/>
              <a:t>Cazzador</a:t>
            </a:r>
            <a:r>
              <a:rPr lang="en-US" altLang="zh-CN" dirty="0"/>
              <a:t>-simplify 2 phase. Not used.</a:t>
            </a:r>
          </a:p>
          <a:p>
            <a:r>
              <a:rPr lang="en-US" altLang="zh-CN" dirty="0" smtClean="0"/>
              <a:t>B=0.18</a:t>
            </a:r>
            <a:r>
              <a:rPr lang="en-US" altLang="zh-CN" dirty="0"/>
              <a:t>;</a:t>
            </a:r>
            <a:endParaRPr lang="zh-CN" altLang="en-US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7481" y="1070042"/>
            <a:ext cx="7013642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9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997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</a:t>
            </a:r>
            <a:r>
              <a:rPr lang="en-US" altLang="zh-CN" dirty="0" smtClean="0"/>
              <a:t> case 4: </a:t>
            </a:r>
            <a:r>
              <a:rPr lang="en-US" altLang="zh-CN" dirty="0" err="1"/>
              <a:t>Vahedi</a:t>
            </a:r>
            <a:r>
              <a:rPr lang="en-US" altLang="zh-CN" dirty="0"/>
              <a:t>/</a:t>
            </a:r>
            <a:r>
              <a:rPr lang="en-US" altLang="zh-CN" dirty="0" err="1"/>
              <a:t>Cazzador</a:t>
            </a:r>
            <a:r>
              <a:rPr lang="en-US" altLang="zh-CN" dirty="0"/>
              <a:t>-simplify 2 phase. Used.</a:t>
            </a:r>
          </a:p>
          <a:p>
            <a:r>
              <a:rPr lang="zh-CN" altLang="en-US" dirty="0" smtClean="0"/>
              <a:t>随机加热部分略有不同，可能是因为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实际使用的是不同表达式，比如</a:t>
            </a:r>
            <a:r>
              <a:rPr lang="en-US" altLang="zh-CN" dirty="0" smtClean="0"/>
              <a:t>delta</a:t>
            </a:r>
            <a:r>
              <a:rPr lang="zh-CN" altLang="en-US" dirty="0" smtClean="0"/>
              <a:t>或</a:t>
            </a:r>
            <a:r>
              <a:rPr lang="en-US" altLang="zh-CN" dirty="0" err="1" smtClean="0"/>
              <a:t>ve</a:t>
            </a:r>
            <a:r>
              <a:rPr lang="zh-CN" altLang="en-US" dirty="0" smtClean="0"/>
              <a:t>略有不同</a:t>
            </a:r>
            <a:endParaRPr lang="en-US" altLang="zh-CN" dirty="0" smtClean="0"/>
          </a:p>
          <a:p>
            <a:r>
              <a:rPr lang="zh-CN" altLang="en-US" dirty="0" smtClean="0"/>
              <a:t>实际上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也会有不同，所以</a:t>
            </a:r>
            <a:r>
              <a:rPr lang="en-US" altLang="zh-CN" dirty="0" smtClean="0"/>
              <a:t>delta</a:t>
            </a:r>
            <a:r>
              <a:rPr lang="zh-CN" altLang="en-US" dirty="0" smtClean="0"/>
              <a:t>必不同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937" y="1089499"/>
            <a:ext cx="6955277" cy="54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1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4016" y="87549"/>
            <a:ext cx="8962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随机加热模型 与</a:t>
            </a:r>
            <a:r>
              <a:rPr lang="en-US" altLang="zh-CN" dirty="0" smtClean="0"/>
              <a:t>2018Jainb fig40</a:t>
            </a:r>
            <a:r>
              <a:rPr lang="zh-CN" altLang="en-US" dirty="0" smtClean="0"/>
              <a:t>对比（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test_nu_st_2018Jainb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/>
              <a:t>Vahedi</a:t>
            </a:r>
            <a:r>
              <a:rPr lang="en-US" altLang="zh-CN" dirty="0"/>
              <a:t>-simplify</a:t>
            </a:r>
            <a:r>
              <a:rPr lang="zh-CN" altLang="en-US" dirty="0"/>
              <a:t> 与</a:t>
            </a:r>
            <a:r>
              <a:rPr lang="en-US" altLang="zh-CN" dirty="0"/>
              <a:t>2018Jainb </a:t>
            </a:r>
            <a:r>
              <a:rPr lang="zh-CN" altLang="en-US" dirty="0" smtClean="0"/>
              <a:t>在低频区域有半个数量级的差别</a:t>
            </a:r>
            <a:endParaRPr lang="en-US" altLang="zh-CN" dirty="0"/>
          </a:p>
          <a:p>
            <a:r>
              <a:rPr lang="en-US" altLang="zh-CN" dirty="0" err="1" smtClean="0"/>
              <a:t>Cazzador</a:t>
            </a:r>
            <a:r>
              <a:rPr lang="en-US" altLang="zh-CN" dirty="0" smtClean="0"/>
              <a:t>-fit</a:t>
            </a:r>
            <a:r>
              <a:rPr lang="zh-CN" altLang="en-US" dirty="0" smtClean="0"/>
              <a:t>许多点超过适用范围</a:t>
            </a:r>
            <a:endParaRPr lang="en-US" altLang="zh-CN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446"/>
            <a:ext cx="6595353" cy="57255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175" y="1132446"/>
            <a:ext cx="7534800" cy="572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2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453964" y="733880"/>
            <a:ext cx="7284071" cy="6057154"/>
            <a:chOff x="2563396" y="800846"/>
            <a:chExt cx="7284071" cy="605715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CBEDCC"/>
                </a:clrFrom>
                <a:clrTo>
                  <a:srgbClr val="CBEDC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63396" y="1016574"/>
              <a:ext cx="7284071" cy="584142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32095" y="800846"/>
              <a:ext cx="2462304" cy="476376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58964" y="810574"/>
              <a:ext cx="2480235" cy="4757784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404016" y="87549"/>
            <a:ext cx="8997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ICP</a:t>
            </a:r>
            <a:r>
              <a:rPr lang="zh-CN" altLang="en-US" dirty="0" smtClean="0"/>
              <a:t>加热模型 与</a:t>
            </a:r>
            <a:r>
              <a:rPr lang="en-US" altLang="zh-CN" dirty="0" smtClean="0"/>
              <a:t>2019Raunera fig7</a:t>
            </a:r>
            <a:r>
              <a:rPr lang="zh-CN" altLang="en-US" dirty="0" smtClean="0"/>
              <a:t>对比（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</a:t>
            </a:r>
            <a:r>
              <a:rPr lang="en-US" altLang="zh-CN" dirty="0" smtClean="0"/>
              <a:t>test_nu_2019Raunera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基本</a:t>
            </a:r>
            <a:r>
              <a:rPr lang="zh-CN" altLang="en-US" dirty="0"/>
              <a:t>一样，我们的</a:t>
            </a:r>
            <a:r>
              <a:rPr lang="en-US" altLang="zh-CN" dirty="0" err="1"/>
              <a:t>nu_st</a:t>
            </a:r>
            <a:r>
              <a:rPr lang="zh-CN" altLang="en-US" dirty="0"/>
              <a:t>略高</a:t>
            </a:r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1177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7967"/>
            <a:ext cx="6279000" cy="4704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" y="1405774"/>
            <a:ext cx="6279000" cy="4704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4017" y="19001"/>
            <a:ext cx="1159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不同</a:t>
            </a:r>
            <a:r>
              <a:rPr lang="en-US" altLang="zh-CN" dirty="0" err="1" smtClean="0"/>
              <a:t>eps_c</a:t>
            </a:r>
            <a:r>
              <a:rPr lang="zh-CN" altLang="en-US" dirty="0" smtClean="0"/>
              <a:t>影响（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test_different_eps_c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由于实际为有损耗，会有</a:t>
            </a:r>
            <a:r>
              <a:rPr lang="en-US" altLang="zh-CN" dirty="0" err="1" smtClean="0"/>
              <a:t>skin_depth</a:t>
            </a:r>
            <a:r>
              <a:rPr lang="en-US" altLang="zh-CN" dirty="0" smtClean="0"/>
              <a:t>&gt;0</a:t>
            </a:r>
            <a:r>
              <a:rPr lang="zh-CN" altLang="en-US" dirty="0" smtClean="0"/>
              <a:t>，所以</a:t>
            </a:r>
            <a:r>
              <a:rPr lang="en-US" altLang="zh-CN" dirty="0" smtClean="0"/>
              <a:t>case 2</a:t>
            </a:r>
            <a:r>
              <a:rPr lang="zh-CN" altLang="en-US" dirty="0" smtClean="0"/>
              <a:t>与</a:t>
            </a:r>
            <a:r>
              <a:rPr lang="en-US" altLang="zh-CN" dirty="0" smtClean="0"/>
              <a:t>4</a:t>
            </a:r>
            <a:r>
              <a:rPr lang="zh-CN" altLang="en-US" dirty="0" smtClean="0"/>
              <a:t>是错的。因此，</a:t>
            </a:r>
            <a:r>
              <a:rPr lang="zh-CN" altLang="en-US" dirty="0"/>
              <a:t>无论容性还是</a:t>
            </a:r>
            <a:r>
              <a:rPr lang="zh-CN" altLang="en-US" dirty="0" smtClean="0"/>
              <a:t>感性，媒质</a:t>
            </a:r>
            <a:r>
              <a:rPr lang="zh-CN" altLang="en-US" dirty="0"/>
              <a:t>有</a:t>
            </a:r>
            <a:r>
              <a:rPr lang="zh-CN" altLang="en-US" dirty="0" smtClean="0"/>
              <a:t>损耗则介电常数虚部为负。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介电常数 实部为正则容性，实部为负则感性。</a:t>
            </a:r>
            <a:r>
              <a:rPr lang="zh-CN" altLang="en-US" dirty="0"/>
              <a:t>介电常数 实部</a:t>
            </a:r>
            <a:r>
              <a:rPr lang="zh-CN" altLang="en-US" dirty="0" smtClean="0"/>
              <a:t>绝对值相同时，二者的集肤深度与波长有很大不同。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下</a:t>
            </a:r>
            <a:r>
              <a:rPr lang="zh-CN" altLang="en-US" dirty="0" smtClean="0"/>
              <a:t>图中的集肤深度 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波长 与 频率关系，是暗含了等离子体关系的，其结论不能直接推广到一般媒质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71" y="3757774"/>
            <a:ext cx="6279000" cy="47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77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D9CAAE"/>
              </a:clrFrom>
              <a:clrTo>
                <a:srgbClr val="D9CAA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81810"/>
            <a:ext cx="12190476" cy="5676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0494"/>
          <a:stretch/>
        </p:blipFill>
        <p:spPr>
          <a:xfrm>
            <a:off x="523982" y="1263722"/>
            <a:ext cx="5959011" cy="47910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1000" y="63393"/>
            <a:ext cx="117864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集肤深度表达式对比（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</a:t>
            </a:r>
            <a:r>
              <a:rPr lang="en-US" altLang="zh-CN" dirty="0" smtClean="0"/>
              <a:t>test_different_skin_depth_2018Jainb</a:t>
            </a:r>
            <a:r>
              <a:rPr lang="zh-CN" altLang="en-US" dirty="0" smtClean="0"/>
              <a:t>） </a:t>
            </a:r>
            <a:r>
              <a:rPr lang="en-US" altLang="zh-CN" dirty="0" err="1" smtClean="0"/>
              <a:t>r_plasma</a:t>
            </a:r>
            <a:r>
              <a:rPr lang="en-US" altLang="zh-CN" dirty="0" smtClean="0"/>
              <a:t>=14cm</a:t>
            </a:r>
          </a:p>
          <a:p>
            <a:r>
              <a:rPr lang="zh-CN" altLang="en-US" dirty="0" smtClean="0"/>
              <a:t>与</a:t>
            </a:r>
            <a:r>
              <a:rPr lang="en-US" altLang="zh-CN" dirty="0" smtClean="0"/>
              <a:t>2018Jainb fig42</a:t>
            </a:r>
            <a:r>
              <a:rPr lang="zh-CN" altLang="en-US" dirty="0" smtClean="0"/>
              <a:t>对比：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as-medium-simplified-finite-radius</a:t>
            </a:r>
            <a:r>
              <a:rPr lang="zh-CN" altLang="en-US" dirty="0" smtClean="0"/>
              <a:t>一致；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</a:t>
            </a:r>
            <a:r>
              <a:rPr lang="zh-CN" altLang="en-US" dirty="0" smtClean="0"/>
              <a:t>在右图一致，不清楚为什么在左图不一致</a:t>
            </a: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3267" y="1777429"/>
            <a:ext cx="6411073" cy="41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79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70228" y="2136078"/>
            <a:ext cx="6694611" cy="52288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65450"/>
            <a:ext cx="5815862" cy="47889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257" y="2020609"/>
            <a:ext cx="3643901" cy="272987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000" y="7237552"/>
            <a:ext cx="6279000" cy="2116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5540" y="90164"/>
            <a:ext cx="117864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集肤深度表达式对比（</a:t>
            </a:r>
            <a:r>
              <a:rPr lang="en-US" altLang="zh-CN" dirty="0" err="1"/>
              <a:t>test_ICP_heating_model</a:t>
            </a:r>
            <a:r>
              <a:rPr lang="en-US" altLang="zh-CN" dirty="0" smtClean="0"/>
              <a:t>/</a:t>
            </a:r>
            <a:r>
              <a:rPr lang="en-US" altLang="zh-CN" dirty="0"/>
              <a:t> </a:t>
            </a:r>
            <a:r>
              <a:rPr lang="en-US" altLang="zh-CN" dirty="0" smtClean="0"/>
              <a:t>test_different_skin_depth_2018Jainb</a:t>
            </a:r>
            <a:r>
              <a:rPr lang="zh-CN" altLang="en-US" dirty="0" smtClean="0"/>
              <a:t>） </a:t>
            </a:r>
            <a:r>
              <a:rPr lang="en-US" altLang="zh-CN" dirty="0" err="1" smtClean="0"/>
              <a:t>r_plasma</a:t>
            </a:r>
            <a:r>
              <a:rPr lang="en-US" altLang="zh-CN" dirty="0" smtClean="0"/>
              <a:t>=14cm</a:t>
            </a:r>
          </a:p>
          <a:p>
            <a:r>
              <a:rPr lang="zh-CN" altLang="en-US" dirty="0" smtClean="0"/>
              <a:t>不同表达式对比：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default medium</a:t>
            </a:r>
            <a:r>
              <a:rPr lang="zh-CN" altLang="en-US" dirty="0" smtClean="0"/>
              <a:t>与</a:t>
            </a:r>
            <a:r>
              <a:rPr lang="en-US" altLang="zh-CN" dirty="0" smtClean="0"/>
              <a:t>as-medium</a:t>
            </a:r>
            <a:r>
              <a:rPr lang="zh-CN" altLang="en-US" dirty="0" smtClean="0"/>
              <a:t>等价；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/>
              <a:t>wpe</a:t>
            </a:r>
            <a:r>
              <a:rPr lang="en-US" altLang="zh-CN" dirty="0" smtClean="0"/>
              <a:t>&gt;&gt;</a:t>
            </a:r>
            <a:r>
              <a:rPr lang="en-US" altLang="zh-CN" dirty="0" err="1" smtClean="0"/>
              <a:t>w,v</a:t>
            </a:r>
            <a:r>
              <a:rPr lang="zh-CN" altLang="en-US" dirty="0" smtClean="0"/>
              <a:t>且不考虑半径时</a:t>
            </a:r>
            <a:r>
              <a:rPr lang="en-US" altLang="zh-CN" dirty="0" smtClean="0"/>
              <a:t>as-medium</a:t>
            </a:r>
            <a:r>
              <a:rPr lang="zh-CN" altLang="en-US" dirty="0" smtClean="0"/>
              <a:t>与</a:t>
            </a:r>
            <a:r>
              <a:rPr lang="en-US" altLang="zh-CN" dirty="0" smtClean="0"/>
              <a:t>as-medium-simplified</a:t>
            </a:r>
            <a:r>
              <a:rPr lang="zh-CN" altLang="en-US" dirty="0" smtClean="0"/>
              <a:t>相近，在</a:t>
            </a:r>
            <a:r>
              <a:rPr lang="en-US" altLang="zh-CN" dirty="0" smtClean="0"/>
              <a:t>f</a:t>
            </a:r>
            <a:r>
              <a:rPr lang="zh-CN" altLang="en-US" dirty="0" smtClean="0"/>
              <a:t>较大时</a:t>
            </a:r>
            <a:r>
              <a:rPr lang="en-US" altLang="zh-CN" dirty="0" smtClean="0"/>
              <a:t>as-medium-simplified</a:t>
            </a:r>
            <a:r>
              <a:rPr lang="zh-CN" altLang="en-US" dirty="0" smtClean="0"/>
              <a:t>偏小；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</a:t>
            </a:r>
            <a:r>
              <a:rPr lang="zh-CN" altLang="en-US" dirty="0" smtClean="0"/>
              <a:t>在</a:t>
            </a:r>
            <a:r>
              <a:rPr lang="en-US" altLang="zh-CN" dirty="0" smtClean="0"/>
              <a:t>f</a:t>
            </a:r>
            <a:r>
              <a:rPr lang="zh-CN" altLang="en-US" dirty="0" smtClean="0"/>
              <a:t>较大时与</a:t>
            </a:r>
            <a:r>
              <a:rPr lang="en-US" altLang="zh-CN" dirty="0" err="1" smtClean="0"/>
              <a:t>collisionless</a:t>
            </a:r>
            <a:r>
              <a:rPr lang="zh-CN" altLang="en-US" dirty="0" smtClean="0"/>
              <a:t>相近；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as-medium-simplified-finite-radius</a:t>
            </a:r>
            <a:r>
              <a:rPr lang="zh-CN" altLang="en-US" dirty="0" smtClean="0"/>
              <a:t>能保持</a:t>
            </a:r>
            <a:r>
              <a:rPr lang="en-US" altLang="zh-CN" dirty="0" err="1" smtClean="0"/>
              <a:t>skin_depth</a:t>
            </a:r>
            <a:r>
              <a:rPr lang="en-US" altLang="zh-CN" dirty="0" smtClean="0"/>
              <a:t>&lt;&lt;</a:t>
            </a:r>
            <a:r>
              <a:rPr lang="en-US" altLang="zh-CN" dirty="0" err="1" smtClean="0"/>
              <a:t>r_plasma</a:t>
            </a:r>
            <a:r>
              <a:rPr lang="zh-CN" altLang="en-US" dirty="0" smtClean="0"/>
              <a:t>，在</a:t>
            </a:r>
            <a:r>
              <a:rPr lang="en-US" altLang="zh-CN" dirty="0" smtClean="0"/>
              <a:t>f</a:t>
            </a:r>
            <a:r>
              <a:rPr lang="zh-CN" altLang="en-US" dirty="0" smtClean="0"/>
              <a:t>较小时不适用，在</a:t>
            </a:r>
            <a:r>
              <a:rPr lang="en-US" altLang="zh-CN" dirty="0" smtClean="0"/>
              <a:t>&lt;</a:t>
            </a:r>
            <a:r>
              <a:rPr lang="zh-CN" altLang="en-US" dirty="0" smtClean="0"/>
              <a:t>≈</a:t>
            </a:r>
            <a:r>
              <a:rPr lang="en-US" altLang="zh-CN" dirty="0" err="1" smtClean="0"/>
              <a:t>r_plasma</a:t>
            </a:r>
            <a:r>
              <a:rPr lang="zh-CN" altLang="en-US" dirty="0" smtClean="0"/>
              <a:t>时可能适用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f</a:t>
            </a:r>
            <a:r>
              <a:rPr lang="zh-CN" altLang="en-US" dirty="0" smtClean="0"/>
              <a:t>较低时，介电常数中虚部远大于实部，良导体集肤深度公式与完整公式结果接近；当虚部接近于实部，良导体集肤深度公式不适用。可见良导体集肤深度公式结果介于感性与容性公式结果之间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94831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4017" y="19001"/>
            <a:ext cx="115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波长变化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test_different_wavelength_vary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zh-CN" altLang="en-US" dirty="0"/>
              <a:t>在介电常数实部占比较小时，</a:t>
            </a:r>
            <a:r>
              <a:rPr lang="en-US" altLang="zh-CN" dirty="0"/>
              <a:t> ‘as-lossy-medium’</a:t>
            </a:r>
            <a:r>
              <a:rPr lang="zh-CN" altLang="en-US" dirty="0"/>
              <a:t>与</a:t>
            </a:r>
            <a:r>
              <a:rPr lang="en-US" altLang="zh-CN" dirty="0"/>
              <a:t>‘as-lossy-medium, modified as capacitive dielectric’</a:t>
            </a:r>
            <a:r>
              <a:rPr lang="zh-CN" altLang="en-US" dirty="0"/>
              <a:t>一致，在介电常数实部占比较大时，二者显著</a:t>
            </a:r>
            <a:r>
              <a:rPr lang="zh-CN" altLang="en-US" dirty="0" smtClean="0"/>
              <a:t>不同，如下两图红、紫线所示。因此，（容性）电介质与感性媒质的波长不同，需要使用 一般媒质波长公式</a:t>
            </a:r>
            <a:r>
              <a:rPr lang="zh-CN" altLang="en-US" dirty="0"/>
              <a:t>（</a:t>
            </a:r>
            <a:r>
              <a:rPr lang="en-US" altLang="zh-CN" dirty="0"/>
              <a:t> </a:t>
            </a:r>
            <a:r>
              <a:rPr lang="en-US" altLang="zh-CN" dirty="0" smtClean="0"/>
              <a:t>‘as-lossy-medium’</a:t>
            </a:r>
            <a:r>
              <a:rPr lang="zh-CN" altLang="en-US" dirty="0" smtClean="0"/>
              <a:t>） ，以适用于</a:t>
            </a:r>
            <a:r>
              <a:rPr lang="zh-CN" altLang="en-US" dirty="0"/>
              <a:t>感性</a:t>
            </a:r>
            <a:r>
              <a:rPr lang="zh-CN" altLang="en-US" dirty="0" smtClean="0"/>
              <a:t>媒质。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zh-CN" altLang="en-US" dirty="0" smtClean="0"/>
              <a:t>对于</a:t>
            </a:r>
            <a:r>
              <a:rPr lang="zh-CN" altLang="en-US" dirty="0"/>
              <a:t>（容性）</a:t>
            </a:r>
            <a:r>
              <a:rPr lang="zh-CN" altLang="en-US" dirty="0" smtClean="0"/>
              <a:t>电介质，考虑介电常数变化，随介电常数实部占比越大，（</a:t>
            </a:r>
            <a:r>
              <a:rPr lang="zh-CN" altLang="en-US" dirty="0"/>
              <a:t>容性）电介质</a:t>
            </a:r>
            <a:r>
              <a:rPr lang="zh-CN" altLang="en-US" dirty="0" smtClean="0"/>
              <a:t>越接近无损电介质，即</a:t>
            </a:r>
            <a:r>
              <a:rPr lang="en-US" altLang="zh-CN" dirty="0" smtClean="0"/>
              <a:t>‘as-lossy-medium</a:t>
            </a:r>
            <a:r>
              <a:rPr lang="en-US" altLang="zh-CN" dirty="0"/>
              <a:t>, modified as capacitive </a:t>
            </a:r>
            <a:r>
              <a:rPr lang="en-US" altLang="zh-CN" dirty="0" smtClean="0"/>
              <a:t>dielectric’</a:t>
            </a:r>
            <a:r>
              <a:rPr lang="zh-CN" altLang="en-US" dirty="0" smtClean="0"/>
              <a:t>与</a:t>
            </a:r>
            <a:r>
              <a:rPr lang="en-US" altLang="zh-CN" dirty="0" smtClean="0"/>
              <a:t>‘as-lossless-dielectric’</a:t>
            </a:r>
            <a:r>
              <a:rPr lang="zh-CN" altLang="en-US" dirty="0" smtClean="0"/>
              <a:t>越接近，如下两图</a:t>
            </a:r>
            <a:r>
              <a:rPr lang="zh-CN" altLang="en-US" dirty="0"/>
              <a:t>黑、紫线所</a:t>
            </a:r>
            <a:r>
              <a:rPr lang="zh-CN" altLang="en-US" dirty="0" smtClean="0"/>
              <a:t>示；</a:t>
            </a:r>
            <a:r>
              <a:rPr lang="zh-CN" altLang="en-US" dirty="0"/>
              <a:t>若介电常数不变，则随频率增大，波长减小，如下右图黑、紫线所</a:t>
            </a:r>
            <a:r>
              <a:rPr lang="zh-CN" altLang="en-US" dirty="0" smtClean="0"/>
              <a:t>示。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1207"/>
            <a:ext cx="6279000" cy="6708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000" y="1742807"/>
            <a:ext cx="6279000" cy="67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31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415" y="2472612"/>
            <a:ext cx="8401248" cy="55423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5751" y="2243327"/>
            <a:ext cx="5609003" cy="461467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4017" y="19001"/>
            <a:ext cx="115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复电导率公式（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test_EM_medium_model</a:t>
            </a:r>
            <a:r>
              <a:rPr lang="en-US" altLang="zh-CN" dirty="0" smtClean="0"/>
              <a:t>/test_sigma_2019Rauner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smtClean="0"/>
              <a:t>可见一致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46306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9" y="933150"/>
            <a:ext cx="10853563" cy="5924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4016" y="87549"/>
            <a:ext cx="11828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欧姆加热模型 与</a:t>
            </a:r>
            <a:r>
              <a:rPr lang="en-US" altLang="zh-CN" dirty="0" smtClean="0"/>
              <a:t>2018Jainb fig38</a:t>
            </a:r>
            <a:r>
              <a:rPr lang="zh-CN" altLang="en-US" dirty="0"/>
              <a:t>对比 （</a:t>
            </a:r>
            <a:r>
              <a:rPr lang="en-US" altLang="zh-CN" dirty="0" err="1" smtClean="0"/>
              <a:t>test_ICP_heating_model</a:t>
            </a:r>
            <a:r>
              <a:rPr lang="en-US" altLang="zh-CN" dirty="0" smtClean="0"/>
              <a:t>/test_</a:t>
            </a:r>
            <a:r>
              <a:rPr lang="en-US" altLang="zh-CN" dirty="0"/>
              <a:t> </a:t>
            </a:r>
            <a:r>
              <a:rPr lang="en-US" altLang="zh-CN" dirty="0" smtClean="0"/>
              <a:t>nu_m_2018Jainb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eip</a:t>
            </a:r>
            <a:r>
              <a:rPr lang="zh-CN" altLang="en-US" dirty="0" smtClean="0"/>
              <a:t>一致，说明我的表达式实现是可以接受的</a:t>
            </a:r>
            <a:endParaRPr lang="en-US" altLang="zh-CN" dirty="0" smtClean="0"/>
          </a:p>
          <a:p>
            <a:r>
              <a:rPr lang="zh-CN" altLang="en-US" dirty="0" smtClean="0"/>
              <a:t>对于</a:t>
            </a:r>
            <a:r>
              <a:rPr lang="en-US" altLang="zh-CN" dirty="0" err="1" smtClean="0"/>
              <a:t>nu_enp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nu_eniz</a:t>
            </a:r>
            <a:r>
              <a:rPr lang="zh-CN" altLang="en-US" dirty="0" smtClean="0"/>
              <a:t>在较高</a:t>
            </a:r>
            <a:r>
              <a:rPr lang="en-US" altLang="zh-CN" dirty="0" err="1" smtClean="0"/>
              <a:t>Te</a:t>
            </a:r>
            <a:r>
              <a:rPr lang="zh-CN" altLang="en-US" dirty="0" smtClean="0"/>
              <a:t>时的偏差，根据不同截面对应结果的对比，可知不是由于截面数据定义域范围导致的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4756" y="933150"/>
            <a:ext cx="6498077" cy="540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45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4017" y="19001"/>
            <a:ext cx="115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变压器模型对比（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/test_PER_2018Jainb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下左图是</a:t>
            </a:r>
            <a:r>
              <a:rPr lang="en-US" altLang="zh-CN" dirty="0"/>
              <a:t>PER for </a:t>
            </a:r>
            <a:r>
              <a:rPr lang="en-US" altLang="zh-CN" dirty="0" smtClean="0"/>
              <a:t>2018Jainb </a:t>
            </a:r>
            <a:r>
              <a:rPr lang="en-US" altLang="zh-CN" dirty="0"/>
              <a:t>case in </a:t>
            </a:r>
            <a:r>
              <a:rPr lang="en-US" altLang="zh-CN" dirty="0" smtClean="0"/>
              <a:t>SAD</a:t>
            </a:r>
            <a:r>
              <a:rPr lang="zh-CN" altLang="en-US" dirty="0" smtClean="0"/>
              <a:t>和</a:t>
            </a:r>
            <a:r>
              <a:rPr lang="en-US" altLang="zh-CN" dirty="0" smtClean="0"/>
              <a:t>2018Jain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fig45</a:t>
            </a:r>
            <a:r>
              <a:rPr lang="zh-CN" altLang="en-US" dirty="0" smtClean="0"/>
              <a:t>对比。同样颜色的实线与虚线差不多，</a:t>
            </a:r>
            <a:r>
              <a:rPr lang="zh-CN" altLang="en-US" dirty="0" smtClean="0"/>
              <a:t>但</a:t>
            </a:r>
            <a:r>
              <a:rPr lang="en-US" altLang="zh-CN" dirty="0" smtClean="0"/>
              <a:t>SAD</a:t>
            </a:r>
            <a:r>
              <a:rPr lang="zh-CN" altLang="en-US" dirty="0" smtClean="0"/>
              <a:t>复现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比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在多数情况下要小一些。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没必要去纠结</a:t>
            </a:r>
            <a:r>
              <a:rPr lang="en-US" altLang="zh-CN" dirty="0" smtClean="0">
                <a:solidFill>
                  <a:srgbClr val="FF0000"/>
                </a:solidFill>
              </a:rPr>
              <a:t>Jain</a:t>
            </a:r>
            <a:r>
              <a:rPr lang="zh-CN" altLang="en-US" dirty="0" smtClean="0">
                <a:solidFill>
                  <a:srgbClr val="FF0000"/>
                </a:solidFill>
              </a:rPr>
              <a:t>到底是怎样实现的</a:t>
            </a:r>
            <a:r>
              <a:rPr lang="zh-CN" altLang="en-US" dirty="0" smtClean="0">
                <a:solidFill>
                  <a:srgbClr val="FF0000"/>
                </a:solidFill>
              </a:rPr>
              <a:t>，</a:t>
            </a:r>
            <a:r>
              <a:rPr lang="en-US" altLang="zh-CN" dirty="0" smtClean="0">
                <a:solidFill>
                  <a:srgbClr val="FF0000"/>
                </a:solidFill>
              </a:rPr>
              <a:t>SAD</a:t>
            </a:r>
            <a:r>
              <a:rPr lang="zh-CN" altLang="en-US" dirty="0" smtClean="0">
                <a:solidFill>
                  <a:srgbClr val="FF0000"/>
                </a:solidFill>
              </a:rPr>
              <a:t>大致</a:t>
            </a:r>
            <a:r>
              <a:rPr lang="zh-CN" altLang="en-US" dirty="0" smtClean="0">
                <a:solidFill>
                  <a:srgbClr val="FF0000"/>
                </a:solidFill>
              </a:rPr>
              <a:t>没错就行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342900" lvl="1" indent="-342900">
              <a:buAutoNum type="arabicPeriod"/>
            </a:pPr>
            <a:r>
              <a:rPr lang="en-US" altLang="zh-CN" dirty="0" err="1" smtClean="0"/>
              <a:t>loglog</a:t>
            </a:r>
            <a:r>
              <a:rPr lang="zh-CN" altLang="en-US" dirty="0" smtClean="0"/>
              <a:t>后看上去差别不大，但实际上差别很大，即没能复现出来数值，只复现出了结构，大致在这个范围</a:t>
            </a:r>
            <a:endParaRPr lang="en-US" altLang="zh-CN" dirty="0"/>
          </a:p>
        </p:txBody>
      </p:sp>
      <p:grpSp>
        <p:nvGrpSpPr>
          <p:cNvPr id="7" name="组合 6"/>
          <p:cNvGrpSpPr/>
          <p:nvPr/>
        </p:nvGrpSpPr>
        <p:grpSpPr>
          <a:xfrm>
            <a:off x="1494341" y="1808326"/>
            <a:ext cx="9203317" cy="4853731"/>
            <a:chOff x="1116403" y="1648476"/>
            <a:chExt cx="10171428" cy="520952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6403" y="1648476"/>
              <a:ext cx="10171428" cy="520952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670176" y="1984918"/>
              <a:ext cx="5473824" cy="44604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9483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4017" y="19001"/>
            <a:ext cx="115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变压器模型对比（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/test_PER_2018Jainb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下图是</a:t>
            </a:r>
            <a:r>
              <a:rPr lang="en-US" altLang="zh-CN" dirty="0" smtClean="0"/>
              <a:t>SAD</a:t>
            </a:r>
            <a:r>
              <a:rPr lang="zh-CN" altLang="en-US" dirty="0" smtClean="0"/>
              <a:t>中常用变压器模型的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，和</a:t>
            </a:r>
            <a:r>
              <a:rPr lang="en-US" altLang="zh-CN" dirty="0" smtClean="0"/>
              <a:t>PER for 2018Jainb case</a:t>
            </a:r>
            <a:r>
              <a:rPr lang="zh-CN" altLang="en-US" dirty="0" smtClean="0"/>
              <a:t>的对比。</a:t>
            </a:r>
            <a:endParaRPr lang="en-US" altLang="zh-CN" dirty="0" smtClean="0"/>
          </a:p>
          <a:p>
            <a:pPr marL="800100" lvl="1" indent="-342900">
              <a:buAutoNum type="arabicPeriod"/>
            </a:pPr>
            <a:r>
              <a:rPr lang="zh-CN" altLang="en-US" dirty="0" smtClean="0"/>
              <a:t>可见在</a:t>
            </a:r>
            <a:r>
              <a:rPr lang="en-US" altLang="zh-CN" dirty="0" smtClean="0"/>
              <a:t>1MHz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 SAD</a:t>
            </a:r>
            <a:r>
              <a:rPr lang="zh-CN" altLang="en-US" dirty="0" smtClean="0"/>
              <a:t>中常用变压器模型得到的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比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PER</a:t>
            </a:r>
            <a:r>
              <a:rPr lang="zh-CN" altLang="en-US" dirty="0"/>
              <a:t>更</a:t>
            </a:r>
            <a:r>
              <a:rPr lang="zh-CN" altLang="en-US" dirty="0" smtClean="0"/>
              <a:t>小。（如果使用不带</a:t>
            </a:r>
            <a:r>
              <a:rPr lang="en-US" altLang="zh-CN" dirty="0" smtClean="0"/>
              <a:t>2</a:t>
            </a:r>
            <a:r>
              <a:rPr lang="zh-CN" altLang="en-US" dirty="0" smtClean="0"/>
              <a:t>的较小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PER</a:t>
            </a:r>
            <a:r>
              <a:rPr lang="zh-CN" altLang="en-US" dirty="0" smtClean="0"/>
              <a:t>会更小）</a:t>
            </a:r>
            <a:endParaRPr lang="en-US" altLang="zh-CN" dirty="0" smtClean="0"/>
          </a:p>
          <a:p>
            <a:pPr marL="800100" lvl="1" indent="-342900">
              <a:buAutoNum type="arabicPeriod"/>
            </a:pPr>
            <a:r>
              <a:rPr lang="zh-CN" altLang="en-US" dirty="0" smtClean="0"/>
              <a:t>下右图更明显可见，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所使用的</a:t>
            </a:r>
            <a:r>
              <a:rPr lang="en-US" altLang="zh-CN" dirty="0" err="1" smtClean="0"/>
              <a:t>stoc</a:t>
            </a:r>
            <a:r>
              <a:rPr lang="zh-CN" altLang="en-US" dirty="0" smtClean="0"/>
              <a:t>两段分段等处理，导致显著的非物理跳变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8" y="2780401"/>
            <a:ext cx="6321742" cy="46909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82775"/>
            <a:ext cx="6279000" cy="47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37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315201"/>
              </p:ext>
            </p:extLst>
          </p:nvPr>
        </p:nvGraphicFramePr>
        <p:xfrm>
          <a:off x="1254735" y="3429000"/>
          <a:ext cx="93157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7864">
                  <a:extLst>
                    <a:ext uri="{9D8B030D-6E8A-4147-A177-3AD203B41FA5}">
                      <a16:colId xmlns:a16="http://schemas.microsoft.com/office/drawing/2014/main" val="70812989"/>
                    </a:ext>
                  </a:extLst>
                </a:gridCol>
                <a:gridCol w="4657864">
                  <a:extLst>
                    <a:ext uri="{9D8B030D-6E8A-4147-A177-3AD203B41FA5}">
                      <a16:colId xmlns:a16="http://schemas.microsoft.com/office/drawing/2014/main" val="876887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PER [Ω]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577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Experiment [&lt;2018jainb&gt;, &lt;2015kraus&gt;]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1.8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4651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Transformer model [&lt;2018jainb&gt;]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1374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Multi-filament model [&lt;2018jainb&gt;]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6.5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9133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以前的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FEM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4.4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250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SAD 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transformer_base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dirty="0" smtClea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3.6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0705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SAD transformer_2018Jainb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dirty="0" smtClea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7.9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899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SAD 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transformer_base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(Rp-1)</a:t>
                      </a:r>
                      <a:endParaRPr 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441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dirty="0" smtClean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1.8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8653480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04017" y="19001"/>
            <a:ext cx="1159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变压器模型对比（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test_wave_analysis</a:t>
            </a:r>
            <a:r>
              <a:rPr lang="en-US" altLang="zh-CN" dirty="0" smtClean="0"/>
              <a:t>/test_PER_2018Jainb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在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所使用的</a:t>
            </a:r>
            <a:r>
              <a:rPr lang="en-US" altLang="zh-CN" dirty="0" smtClean="0"/>
              <a:t>ELISE</a:t>
            </a:r>
            <a:r>
              <a:rPr lang="zh-CN" altLang="en-US" dirty="0" smtClean="0"/>
              <a:t>典型参数</a:t>
            </a:r>
            <a:r>
              <a:rPr lang="en-US" altLang="zh-CN" dirty="0" smtClean="0"/>
              <a:t>1e18, 9, 1MHz</a:t>
            </a:r>
            <a:r>
              <a:rPr lang="en-US" altLang="zh-CN" dirty="0" smtClean="0"/>
              <a:t>, </a:t>
            </a:r>
            <a:r>
              <a:rPr lang="en-US" altLang="zh-CN" dirty="0" smtClean="0"/>
              <a:t>0.3Pa, 1200K</a:t>
            </a:r>
            <a:r>
              <a:rPr lang="zh-CN" altLang="en-US" dirty="0" smtClean="0"/>
              <a:t>下，</a:t>
            </a:r>
            <a:endParaRPr lang="en-US" altLang="zh-CN" dirty="0" smtClean="0"/>
          </a:p>
          <a:p>
            <a:pPr marL="800100" lvl="1" indent="-342900">
              <a:buAutoNum type="arabicPeriod"/>
            </a:pPr>
            <a:r>
              <a:rPr lang="en-US" altLang="zh-CN" dirty="0" smtClean="0"/>
              <a:t>SAD</a:t>
            </a:r>
            <a:r>
              <a:rPr lang="zh-CN" altLang="en-US" dirty="0" smtClean="0"/>
              <a:t>所使用的</a:t>
            </a:r>
            <a:r>
              <a:rPr lang="en-US" altLang="zh-CN" dirty="0" smtClean="0"/>
              <a:t>transformer_2018Jainb</a:t>
            </a:r>
            <a:r>
              <a:rPr lang="zh-CN" altLang="en-US" dirty="0" smtClean="0"/>
              <a:t>模型得到的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比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的变压器模型结果要小。不清楚为什么</a:t>
            </a:r>
            <a:endParaRPr lang="en-US" altLang="zh-CN" dirty="0" smtClean="0"/>
          </a:p>
          <a:p>
            <a:pPr marL="800100" lvl="1" indent="-342900">
              <a:buAutoNum type="arabicPeriod"/>
            </a:pPr>
            <a:r>
              <a:rPr lang="en-US" altLang="zh-CN" dirty="0" smtClean="0"/>
              <a:t>SAD</a:t>
            </a:r>
            <a:r>
              <a:rPr lang="zh-CN" altLang="en-US" dirty="0" smtClean="0"/>
              <a:t>所使用的</a:t>
            </a:r>
            <a:r>
              <a:rPr lang="en-US" altLang="zh-CN" dirty="0" err="1" smtClean="0"/>
              <a:t>transformer_base</a:t>
            </a:r>
            <a:r>
              <a:rPr lang="zh-CN" altLang="en-US" dirty="0" smtClean="0"/>
              <a:t>得到的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比</a:t>
            </a:r>
            <a:r>
              <a:rPr lang="en-US" altLang="zh-CN" dirty="0" smtClean="0"/>
              <a:t>transformer_2018Jainb</a:t>
            </a:r>
            <a:r>
              <a:rPr lang="zh-CN" altLang="en-US" dirty="0" smtClean="0"/>
              <a:t>结果要小</a:t>
            </a:r>
            <a:endParaRPr lang="en-US" altLang="zh-CN" dirty="0" smtClean="0"/>
          </a:p>
          <a:p>
            <a:pPr marL="800100" lvl="1" indent="-342900">
              <a:buAutoNum type="arabicPeriod"/>
            </a:pPr>
            <a:r>
              <a:rPr lang="zh-CN" altLang="en-US" dirty="0" smtClean="0"/>
              <a:t>如果使用较小的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，将会导致更小的</a:t>
            </a:r>
            <a:r>
              <a:rPr lang="en-US" altLang="zh-CN" dirty="0" smtClean="0"/>
              <a:t>PER</a:t>
            </a:r>
            <a:r>
              <a:rPr lang="zh-CN" altLang="en-US" dirty="0" smtClean="0"/>
              <a:t>，几乎是成正比</a:t>
            </a:r>
            <a:r>
              <a:rPr lang="zh-CN" altLang="en-US" dirty="0" smtClean="0"/>
              <a:t>。待后文对比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对</a:t>
            </a:r>
            <a:r>
              <a:rPr lang="en-US" altLang="zh-CN" dirty="0" smtClean="0"/>
              <a:t>PER</a:t>
            </a:r>
            <a:r>
              <a:rPr lang="zh-CN" altLang="en-US" dirty="0" smtClean="0"/>
              <a:t>影响。</a:t>
            </a:r>
            <a:endParaRPr lang="en-US" altLang="zh-CN" dirty="0" smtClean="0"/>
          </a:p>
          <a:p>
            <a:pPr marL="800100" lvl="1" indent="-342900">
              <a:buAutoNum type="arabicPeriod"/>
            </a:pPr>
            <a:r>
              <a:rPr lang="en-US" altLang="zh-CN" dirty="0" smtClean="0"/>
              <a:t>FEM model</a:t>
            </a:r>
            <a:r>
              <a:rPr lang="zh-CN" altLang="en-US" dirty="0" smtClean="0"/>
              <a:t>得到的结果可能还不如变压器模型，为什么？有可能是因为</a:t>
            </a:r>
            <a:r>
              <a:rPr lang="en-US" altLang="zh-CN" dirty="0" smtClean="0"/>
              <a:t>2018Jainb</a:t>
            </a:r>
            <a:r>
              <a:rPr lang="zh-CN" altLang="en-US" dirty="0" smtClean="0"/>
              <a:t>这个</a:t>
            </a:r>
            <a:r>
              <a:rPr lang="en-US" altLang="zh-CN" dirty="0" smtClean="0"/>
              <a:t>ne</a:t>
            </a:r>
            <a:r>
              <a:rPr lang="zh-CN" altLang="en-US" dirty="0" smtClean="0"/>
              <a:t>值太大了。</a:t>
            </a:r>
            <a:endParaRPr lang="en-US" altLang="zh-CN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997148"/>
              </p:ext>
            </p:extLst>
          </p:nvPr>
        </p:nvGraphicFramePr>
        <p:xfrm>
          <a:off x="4808215" y="5118526"/>
          <a:ext cx="1511504" cy="735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3" imgW="965160" imgH="469800" progId="Equation.DSMT4">
                  <p:embed/>
                </p:oleObj>
              </mc:Choice>
              <mc:Fallback>
                <p:oleObj name="Equation" r:id="rId3" imgW="965160" imgH="4698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8215" y="5118526"/>
                        <a:ext cx="1511504" cy="735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974223"/>
              </p:ext>
            </p:extLst>
          </p:nvPr>
        </p:nvGraphicFramePr>
        <p:xfrm>
          <a:off x="5198817" y="5854390"/>
          <a:ext cx="20066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5" imgW="1244520" imgH="469800" progId="Equation.DSMT4">
                  <p:embed/>
                </p:oleObj>
              </mc:Choice>
              <mc:Fallback>
                <p:oleObj name="Equation" r:id="rId5" imgW="1244520" imgH="46980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98817" y="5854390"/>
                        <a:ext cx="2006600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4450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691113"/>
            <a:ext cx="6298163" cy="25803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7" y="19001"/>
            <a:ext cx="115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Ar</a:t>
            </a:r>
            <a:r>
              <a:rPr lang="zh-CN" altLang="en-US" dirty="0" smtClean="0"/>
              <a:t>截面（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test_analytical_EM_model</a:t>
            </a:r>
            <a:r>
              <a:rPr lang="en-US" altLang="zh-CN" dirty="0" smtClean="0"/>
              <a:t>/test_E_H_2011Chabert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上</a:t>
            </a:r>
            <a:r>
              <a:rPr lang="zh-CN" altLang="en-US" dirty="0" smtClean="0"/>
              <a:t>两图表明，</a:t>
            </a:r>
            <a:r>
              <a:rPr lang="en-US" altLang="zh-CN" dirty="0" smtClean="0"/>
              <a:t>SAD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LXCat</a:t>
            </a:r>
            <a:r>
              <a:rPr lang="zh-CN" altLang="en-US" dirty="0" smtClean="0"/>
              <a:t>截面</a:t>
            </a:r>
            <a:r>
              <a:rPr lang="en-US" altLang="zh-CN" dirty="0" smtClean="0"/>
              <a:t>ok</a:t>
            </a:r>
          </a:p>
          <a:p>
            <a:pPr marL="342900" indent="-342900">
              <a:buAutoNum type="arabicPeriod"/>
            </a:pPr>
            <a:r>
              <a:rPr lang="zh-CN" altLang="en-US" dirty="0" smtClean="0"/>
              <a:t>下左图中，蓝线为</a:t>
            </a:r>
            <a:r>
              <a:rPr lang="en-US" altLang="zh-CN" dirty="0" smtClean="0"/>
              <a:t>0.5-10eV</a:t>
            </a:r>
            <a:r>
              <a:rPr lang="zh-CN" altLang="en-US" dirty="0" smtClean="0"/>
              <a:t>范围内几何平均截面，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据此计算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。下右图可见，使用几何平均截面，和使用截面</a:t>
            </a:r>
            <a:r>
              <a:rPr lang="en-US" altLang="zh-CN" dirty="0" smtClean="0"/>
              <a:t>Maxwellian</a:t>
            </a:r>
            <a:r>
              <a:rPr lang="zh-CN" altLang="en-US" dirty="0" smtClean="0"/>
              <a:t>积分平均值 得到的结果基本一致。从而验证了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以下观点：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339" y="2720297"/>
            <a:ext cx="4141165" cy="31024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224" y="4297217"/>
            <a:ext cx="3497172" cy="26199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17" y="4271503"/>
            <a:ext cx="3591293" cy="2690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331" y="1219330"/>
            <a:ext cx="4167173" cy="10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32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759" y="3119988"/>
            <a:ext cx="7670277" cy="35924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6784" y="2985795"/>
            <a:ext cx="4050792" cy="29764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3639" y="2985795"/>
            <a:ext cx="4022794" cy="29764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4017" y="19001"/>
            <a:ext cx="115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解析电磁模型（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test_analytical_EM_model</a:t>
            </a:r>
            <a:r>
              <a:rPr lang="en-US" altLang="zh-CN" dirty="0" smtClean="0"/>
              <a:t>/test_E_H_2011Chabert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上</a:t>
            </a:r>
            <a:r>
              <a:rPr lang="zh-CN" altLang="en-US" dirty="0" smtClean="0"/>
              <a:t>两图表明，</a:t>
            </a:r>
            <a:r>
              <a:rPr lang="en-US" altLang="zh-CN" dirty="0" smtClean="0"/>
              <a:t>SAD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LXCat</a:t>
            </a:r>
            <a:r>
              <a:rPr lang="zh-CN" altLang="en-US" dirty="0" smtClean="0"/>
              <a:t>截面</a:t>
            </a:r>
            <a:r>
              <a:rPr lang="en-US" altLang="zh-CN" dirty="0" smtClean="0"/>
              <a:t>ok</a:t>
            </a:r>
          </a:p>
          <a:p>
            <a:pPr marL="342900" indent="-342900">
              <a:buAutoNum type="arabicPeriod"/>
            </a:pPr>
            <a:r>
              <a:rPr lang="zh-CN" altLang="en-US" dirty="0" smtClean="0"/>
              <a:t>下左图中，蓝线为</a:t>
            </a:r>
            <a:r>
              <a:rPr lang="en-US" altLang="zh-CN" dirty="0" smtClean="0"/>
              <a:t>0.5-10eV</a:t>
            </a:r>
            <a:r>
              <a:rPr lang="zh-CN" altLang="en-US" dirty="0" smtClean="0"/>
              <a:t>范围内几何平均截面，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据此计算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。下右图可见，使用几何平均截面，和使用截面</a:t>
            </a:r>
            <a:r>
              <a:rPr lang="en-US" altLang="zh-CN" dirty="0" smtClean="0"/>
              <a:t>Maxwellian</a:t>
            </a:r>
            <a:r>
              <a:rPr lang="zh-CN" altLang="en-US" dirty="0" smtClean="0"/>
              <a:t>积分平均值 得到的结果基本一致。从而验证了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以下观点：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86460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4017" y="3284376"/>
            <a:ext cx="4952092" cy="3573624"/>
            <a:chOff x="0" y="2019394"/>
            <a:chExt cx="7051480" cy="483860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78658"/>
              <a:ext cx="7051480" cy="457934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22429" y="2019394"/>
              <a:ext cx="5553015" cy="4278770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404017" y="19001"/>
            <a:ext cx="115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解析电磁模型（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test_analytical_EM_model</a:t>
            </a:r>
            <a:r>
              <a:rPr lang="en-US" altLang="zh-CN" dirty="0" smtClean="0"/>
              <a:t>/test_analytical_EM_model_2011Chabert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当使用相同的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作为输入，所使用解析电磁模型计算得到的</a:t>
            </a:r>
            <a:r>
              <a:rPr lang="en-US" altLang="zh-CN" dirty="0" smtClean="0"/>
              <a:t>Power</a:t>
            </a:r>
            <a:r>
              <a:rPr lang="zh-CN" altLang="en-US" dirty="0" smtClean="0"/>
              <a:t>与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基本一致，</a:t>
            </a:r>
            <a:r>
              <a:rPr lang="en-US" altLang="zh-CN" dirty="0" smtClean="0"/>
              <a:t>Lind/Lm</a:t>
            </a:r>
            <a:r>
              <a:rPr lang="zh-CN" altLang="en-US" dirty="0" smtClean="0"/>
              <a:t>也基本值，因此认为</a:t>
            </a:r>
            <a:r>
              <a:rPr lang="en-US" altLang="zh-CN" dirty="0" smtClean="0"/>
              <a:t>SAD code</a:t>
            </a:r>
            <a:r>
              <a:rPr lang="zh-CN" altLang="en-US" dirty="0" smtClean="0"/>
              <a:t>的解析电磁模型实现</a:t>
            </a:r>
            <a:r>
              <a:rPr lang="en-US" altLang="zh-CN" dirty="0" smtClean="0"/>
              <a:t>ok</a:t>
            </a:r>
          </a:p>
          <a:p>
            <a:pPr marL="342900" indent="-342900">
              <a:buFontTx/>
              <a:buAutoNum type="arabicPeriod"/>
            </a:pPr>
            <a:r>
              <a:rPr lang="zh-CN" altLang="en-US" dirty="0" smtClean="0"/>
              <a:t>对比可知，</a:t>
            </a:r>
            <a:r>
              <a:rPr lang="en-US" altLang="zh-CN" dirty="0" smtClean="0"/>
              <a:t>test_E_H_2011Chabert</a:t>
            </a:r>
            <a:r>
              <a:rPr lang="zh-CN" altLang="en-US" dirty="0" smtClean="0"/>
              <a:t>的差异是由于</a:t>
            </a:r>
            <a:r>
              <a:rPr lang="en-US" altLang="zh-CN" dirty="0" smtClean="0"/>
              <a:t>SAD code</a:t>
            </a:r>
            <a:r>
              <a:rPr lang="zh-CN" altLang="en-US" dirty="0" smtClean="0"/>
              <a:t>计算的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与</a:t>
            </a:r>
            <a:r>
              <a:rPr lang="en-US" altLang="zh-CN" dirty="0" smtClean="0"/>
              <a:t>2011Chabert fig7.3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不一致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688" y="3183673"/>
            <a:ext cx="5232206" cy="36743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21350" y="2360646"/>
            <a:ext cx="4359360" cy="463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31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429000"/>
            <a:ext cx="4746607" cy="3429000"/>
            <a:chOff x="128608" y="2640563"/>
            <a:chExt cx="5733122" cy="421743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608" y="2820388"/>
              <a:ext cx="5733122" cy="403761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0579" y="2640563"/>
              <a:ext cx="5451096" cy="3797559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4058066" y="3429000"/>
            <a:ext cx="4075867" cy="3429000"/>
            <a:chOff x="6271261" y="2651273"/>
            <a:chExt cx="5733122" cy="420672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1261" y="2820388"/>
              <a:ext cx="5733122" cy="403761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79169" y="2651273"/>
              <a:ext cx="5450400" cy="3798000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404017" y="19001"/>
            <a:ext cx="115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解析电磁模型（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test_analytical_EM_model</a:t>
            </a:r>
            <a:r>
              <a:rPr lang="en-US" altLang="zh-CN" dirty="0" smtClean="0"/>
              <a:t>/test_analytical_EM_model_2011Chabert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2011Chabert</a:t>
            </a:r>
            <a:r>
              <a:rPr lang="zh-CN" altLang="en-US" dirty="0" smtClean="0"/>
              <a:t>的图</a:t>
            </a:r>
            <a:r>
              <a:rPr lang="en-US" altLang="zh-CN" dirty="0" smtClean="0"/>
              <a:t>7.8</a:t>
            </a:r>
            <a:r>
              <a:rPr lang="zh-CN" altLang="en-US" dirty="0" smtClean="0"/>
              <a:t>，右侧坐标轴是错的。</a:t>
            </a:r>
            <a:r>
              <a:rPr lang="zh-CN" altLang="en-US" dirty="0" smtClean="0">
                <a:solidFill>
                  <a:srgbClr val="FF0000"/>
                </a:solidFill>
              </a:rPr>
              <a:t>大致是一致的</a:t>
            </a:r>
            <a:r>
              <a:rPr lang="zh-CN" altLang="en-US" dirty="0" smtClean="0"/>
              <a:t>，可以接受。</a:t>
            </a:r>
            <a:r>
              <a:rPr lang="en-US" altLang="zh-CN" dirty="0" err="1"/>
              <a:t>Ip</a:t>
            </a:r>
            <a:r>
              <a:rPr lang="zh-CN" altLang="en-US" dirty="0"/>
              <a:t>与</a:t>
            </a:r>
            <a:r>
              <a:rPr lang="en-US" altLang="zh-CN" dirty="0" err="1"/>
              <a:t>Rp</a:t>
            </a:r>
            <a:r>
              <a:rPr lang="zh-CN" altLang="en-US" dirty="0"/>
              <a:t>会有微小差别，为什么？</a:t>
            </a:r>
            <a:endParaRPr lang="en-US" altLang="zh-CN" dirty="0"/>
          </a:p>
          <a:p>
            <a:pPr marL="342900" indent="-342900">
              <a:buFontTx/>
              <a:buAutoNum type="arabicPeriod"/>
            </a:pPr>
            <a:r>
              <a:rPr lang="zh-CN" altLang="en-US" dirty="0" smtClean="0"/>
              <a:t>在高密度等离子体中，</a:t>
            </a:r>
            <a:r>
              <a:rPr lang="en-US" altLang="zh-CN" dirty="0" smtClean="0"/>
              <a:t>2011Chabert</a:t>
            </a:r>
            <a:r>
              <a:rPr lang="zh-CN" altLang="en-US" dirty="0" smtClean="0"/>
              <a:t>推导的</a:t>
            </a:r>
            <a:r>
              <a:rPr lang="en-US" altLang="zh-CN" dirty="0" smtClean="0"/>
              <a:t>low pressure</a:t>
            </a:r>
            <a:r>
              <a:rPr lang="zh-CN" altLang="en-US" dirty="0" smtClean="0"/>
              <a:t>下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表达式，的确更接近解析电磁模型的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表达式。而变压器模型常用的良导体假设下涡流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表达式，会偏差较大。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en-US" altLang="zh-CN" dirty="0" smtClean="0"/>
              <a:t>2011Chabert</a:t>
            </a:r>
            <a:r>
              <a:rPr lang="zh-CN" altLang="en-US" dirty="0" smtClean="0"/>
              <a:t>使用集肤深度为</a:t>
            </a:r>
            <a:r>
              <a:rPr lang="en-US" altLang="zh-CN" dirty="0" smtClean="0"/>
              <a:t>collision-less</a:t>
            </a:r>
            <a:r>
              <a:rPr lang="zh-CN" altLang="en-US" dirty="0" smtClean="0"/>
              <a:t>，但换用集肤深度后，左下图中紫红线变为绿线，影响不大。</a:t>
            </a:r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462" y="1529331"/>
            <a:ext cx="2819048" cy="18666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7840" y="3395998"/>
            <a:ext cx="4770003" cy="357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97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4017" y="19001"/>
            <a:ext cx="115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解析电磁模型（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test_analytical_EM_model</a:t>
            </a:r>
            <a:r>
              <a:rPr lang="en-US" altLang="zh-CN" dirty="0" smtClean="0"/>
              <a:t>/test_analytical_EM_model_2011Chabert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2011Chabert</a:t>
            </a:r>
            <a:r>
              <a:rPr lang="zh-CN" altLang="en-US" dirty="0" smtClean="0"/>
              <a:t>观点</a:t>
            </a:r>
            <a:r>
              <a:rPr lang="en-US" altLang="zh-CN" dirty="0" smtClean="0"/>
              <a:t>ok</a:t>
            </a:r>
            <a:r>
              <a:rPr lang="zh-CN" altLang="en-US" dirty="0" smtClean="0"/>
              <a:t>：在高电子密度时，式</a:t>
            </a:r>
            <a:r>
              <a:rPr lang="en-US" altLang="zh-CN" dirty="0" smtClean="0"/>
              <a:t>7.35</a:t>
            </a:r>
            <a:r>
              <a:rPr lang="zh-CN" altLang="en-US" dirty="0" smtClean="0"/>
              <a:t>成立，即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5" y="3429000"/>
            <a:ext cx="4775012" cy="35772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864" y="665332"/>
            <a:ext cx="7515062" cy="296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42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7" y="5019905"/>
            <a:ext cx="1419048" cy="1838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003" y="2689279"/>
            <a:ext cx="6279000" cy="4704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4017" y="19001"/>
            <a:ext cx="115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Rp</a:t>
            </a:r>
            <a:r>
              <a:rPr lang="zh-CN" altLang="en-US" dirty="0" smtClean="0"/>
              <a:t>与</a:t>
            </a:r>
            <a:r>
              <a:rPr lang="en-US" altLang="zh-CN" dirty="0" smtClean="0"/>
              <a:t>PER</a:t>
            </a:r>
            <a:r>
              <a:rPr lang="zh-CN" altLang="en-US" dirty="0" smtClean="0"/>
              <a:t>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test_transformer_model</a:t>
            </a:r>
            <a:r>
              <a:rPr lang="en-US" altLang="zh-CN" dirty="0" smtClean="0"/>
              <a:t>/</a:t>
            </a:r>
            <a:r>
              <a:rPr lang="en-US" altLang="zh-CN" dirty="0"/>
              <a:t> </a:t>
            </a:r>
            <a:r>
              <a:rPr lang="en-US" altLang="zh-CN" dirty="0" err="1" smtClean="0"/>
              <a:t>test_Rp_PER_Ar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从</a:t>
            </a:r>
            <a:r>
              <a:rPr lang="en-US" altLang="zh-CN" dirty="0" smtClean="0"/>
              <a:t>PER</a:t>
            </a:r>
            <a:r>
              <a:rPr lang="zh-CN" altLang="en-US" dirty="0" smtClean="0"/>
              <a:t>来看</a:t>
            </a:r>
            <a:endParaRPr lang="en-US" altLang="zh-CN" dirty="0" smtClean="0"/>
          </a:p>
          <a:p>
            <a:pPr marL="800100" lvl="1" indent="-342900">
              <a:buAutoNum type="arabicPeriod"/>
            </a:pPr>
            <a:r>
              <a:rPr lang="zh-CN" altLang="en-US" dirty="0" smtClean="0"/>
              <a:t>随密度增大，</a:t>
            </a:r>
            <a:r>
              <a:rPr lang="en-US" altLang="zh-CN" dirty="0" smtClean="0"/>
              <a:t>SAD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transformer_base</a:t>
            </a:r>
            <a:r>
              <a:rPr lang="zh-CN" altLang="en-US" dirty="0" smtClean="0"/>
              <a:t>（黄线）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从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来看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从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与</a:t>
            </a:r>
            <a:r>
              <a:rPr lang="en-US" altLang="zh-CN" dirty="0" smtClean="0"/>
              <a:t>PER</a:t>
            </a:r>
            <a:r>
              <a:rPr lang="zh-CN" altLang="en-US" dirty="0" smtClean="0"/>
              <a:t>关系来看</a:t>
            </a:r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831704"/>
              </p:ext>
            </p:extLst>
          </p:nvPr>
        </p:nvGraphicFramePr>
        <p:xfrm>
          <a:off x="10696382" y="4293373"/>
          <a:ext cx="965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5" imgW="965160" imgH="469800" progId="Equation.DSMT4">
                  <p:embed/>
                </p:oleObj>
              </mc:Choice>
              <mc:Fallback>
                <p:oleObj name="Equation" r:id="rId5" imgW="9651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96382" y="4293373"/>
                        <a:ext cx="9652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/>
          <p:nvPr/>
        </p:nvPicPr>
        <p:blipFill>
          <a:blip r:embed="rId7"/>
          <a:stretch>
            <a:fillRect/>
          </a:stretch>
        </p:blipFill>
        <p:spPr>
          <a:xfrm>
            <a:off x="6917690" y="517533"/>
            <a:ext cx="5274310" cy="7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5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2" y="1847003"/>
            <a:ext cx="6091713" cy="43592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19001"/>
            <a:ext cx="102803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赵鹏所用</a:t>
            </a:r>
            <a:r>
              <a:rPr lang="en-US" altLang="zh-CN" dirty="0" smtClean="0"/>
              <a:t>1990Tawara</a:t>
            </a:r>
            <a:r>
              <a:rPr lang="zh-CN" altLang="en-US" dirty="0" smtClean="0"/>
              <a:t>（可能来自</a:t>
            </a:r>
            <a:r>
              <a:rPr lang="en-US" altLang="zh-CN" dirty="0" err="1"/>
              <a:t>LXCat-Itikawa</a:t>
            </a:r>
            <a:r>
              <a:rPr lang="zh-CN" altLang="en-US" dirty="0" smtClean="0"/>
              <a:t>）与陈鹏所用</a:t>
            </a:r>
            <a:r>
              <a:rPr lang="en-US" altLang="zh-CN" dirty="0" smtClean="0"/>
              <a:t>Phelps-m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LXCat</a:t>
            </a:r>
            <a:r>
              <a:rPr lang="en-US" altLang="zh-CN" dirty="0" smtClean="0"/>
              <a:t>-Phelps/IST</a:t>
            </a:r>
            <a:r>
              <a:rPr lang="zh-CN" altLang="en-US" dirty="0" smtClean="0"/>
              <a:t>）截面对比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err="1" smtClean="0"/>
              <a:t>test_physic_tools</a:t>
            </a:r>
            <a:r>
              <a:rPr lang="en-US" altLang="zh-CN" dirty="0"/>
              <a:t>/</a:t>
            </a:r>
            <a:r>
              <a:rPr lang="en-US" altLang="zh-CN" dirty="0" err="1" smtClean="0"/>
              <a:t>test_different_Xsec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可见二者基本一致；</a:t>
            </a:r>
            <a:endParaRPr lang="en-US" altLang="zh-CN" dirty="0" smtClean="0"/>
          </a:p>
          <a:p>
            <a:r>
              <a:rPr lang="en-US" altLang="zh-CN" dirty="0" smtClean="0"/>
              <a:t>1990Tawara</a:t>
            </a:r>
            <a:r>
              <a:rPr lang="zh-CN" altLang="en-US" dirty="0" smtClean="0"/>
              <a:t>会往较低能量范围延伸，而</a:t>
            </a:r>
            <a:r>
              <a:rPr lang="en-US" altLang="zh-CN" dirty="0" smtClean="0"/>
              <a:t>Phelps-m</a:t>
            </a:r>
            <a:r>
              <a:rPr lang="zh-CN" altLang="en-US" dirty="0" smtClean="0"/>
              <a:t>会往较高能量范围延伸</a:t>
            </a:r>
            <a:endParaRPr lang="en-US" altLang="zh-CN" dirty="0" smtClean="0"/>
          </a:p>
          <a:p>
            <a:r>
              <a:rPr lang="zh-CN" altLang="en-US" dirty="0" smtClean="0"/>
              <a:t>会造成较低温度（麦克斯韦分布）范围内，</a:t>
            </a:r>
            <a:r>
              <a:rPr lang="en-US" altLang="zh-CN" dirty="0" smtClean="0"/>
              <a:t>k</a:t>
            </a:r>
            <a:r>
              <a:rPr lang="zh-CN" altLang="en-US" dirty="0" smtClean="0"/>
              <a:t>的偏差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465" y="1555173"/>
            <a:ext cx="6698191" cy="510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04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4016" y="19001"/>
            <a:ext cx="7972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随机加热模型 模块分解前后对比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test_stoc_model</a:t>
            </a:r>
            <a:r>
              <a:rPr lang="en-US" altLang="zh-CN" dirty="0"/>
              <a:t>/</a:t>
            </a:r>
            <a:r>
              <a:rPr lang="en-US" altLang="zh-CN" dirty="0" smtClean="0"/>
              <a:t>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模块分解前后结果一致</a:t>
            </a:r>
            <a:endParaRPr lang="en-US" altLang="zh-CN" dirty="0" smtClean="0"/>
          </a:p>
          <a:p>
            <a:r>
              <a:rPr lang="zh-CN" altLang="en-US" dirty="0" smtClean="0"/>
              <a:t>在跳变处的微小变化，应该是取点不同导致</a:t>
            </a:r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96" y="1181420"/>
            <a:ext cx="8180387" cy="56765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1" y="1181420"/>
            <a:ext cx="8346332" cy="55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3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86" y="2152800"/>
            <a:ext cx="6278400" cy="4705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5664" y="2152800"/>
            <a:ext cx="6309822" cy="46281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4016" y="19001"/>
            <a:ext cx="682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模块分解前后对比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test_plasma_model</a:t>
            </a:r>
            <a:r>
              <a:rPr lang="en-US" altLang="zh-CN" dirty="0" smtClean="0"/>
              <a:t>/test_compare_with_v1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等离子体参数一致，故派生参数一致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4178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" y="2018328"/>
            <a:ext cx="6278400" cy="470520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368" y="2017128"/>
            <a:ext cx="6278400" cy="47052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4016" y="19001"/>
            <a:ext cx="9172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模块分解前后对比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test_plasma_model</a:t>
            </a:r>
            <a:r>
              <a:rPr lang="en-US" altLang="zh-CN" dirty="0" smtClean="0"/>
              <a:t>/test_compare_with_v1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nu_enp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nu_eniz</a:t>
            </a:r>
            <a:r>
              <a:rPr lang="zh-CN" altLang="en-US" dirty="0" smtClean="0"/>
              <a:t>基本一致（截面不同导致细微区别），</a:t>
            </a:r>
            <a:r>
              <a:rPr lang="en-US" altLang="zh-CN" dirty="0" err="1" smtClean="0"/>
              <a:t>nu_eip</a:t>
            </a:r>
            <a:r>
              <a:rPr lang="zh-CN" altLang="en-US" dirty="0" smtClean="0"/>
              <a:t>在修改了</a:t>
            </a:r>
            <a:r>
              <a:rPr lang="en-US" altLang="zh-CN" dirty="0" smtClean="0"/>
              <a:t>bug</a:t>
            </a:r>
            <a:r>
              <a:rPr lang="zh-CN" altLang="en-US" dirty="0" smtClean="0"/>
              <a:t>后略为减小。</a:t>
            </a:r>
            <a:endParaRPr lang="en-US" altLang="zh-CN" dirty="0" smtClean="0"/>
          </a:p>
          <a:p>
            <a:r>
              <a:rPr lang="zh-CN" altLang="en-US" dirty="0"/>
              <a:t>整体</a:t>
            </a:r>
            <a:r>
              <a:rPr lang="zh-CN" altLang="en-US" dirty="0" smtClean="0"/>
              <a:t>上，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减小，在</a:t>
            </a:r>
            <a:r>
              <a:rPr lang="en-US" altLang="zh-CN" dirty="0" err="1" smtClean="0"/>
              <a:t>nu_en</a:t>
            </a:r>
            <a:r>
              <a:rPr lang="zh-CN" altLang="en-US" dirty="0" smtClean="0"/>
              <a:t>占主范围减小幅度较小，在</a:t>
            </a:r>
            <a:r>
              <a:rPr lang="en-US" altLang="zh-CN" dirty="0" err="1" smtClean="0"/>
              <a:t>nu_eip</a:t>
            </a:r>
            <a:r>
              <a:rPr lang="zh-CN" altLang="en-US" dirty="0" smtClean="0"/>
              <a:t>占主范围减小幅度较大</a:t>
            </a:r>
            <a:endParaRPr lang="en-US" altLang="zh-CN" dirty="0" smtClean="0"/>
          </a:p>
          <a:p>
            <a:r>
              <a:rPr lang="en-US" altLang="zh-CN" dirty="0" err="1"/>
              <a:t>nu_st</a:t>
            </a:r>
            <a:r>
              <a:rPr lang="zh-CN" altLang="en-US" dirty="0"/>
              <a:t>前后完全一致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63" y="2018328"/>
            <a:ext cx="6279000" cy="46386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1368" y="2015928"/>
            <a:ext cx="6279000" cy="46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0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600" y="2152800"/>
            <a:ext cx="6278400" cy="470520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987"/>
            <a:ext cx="6278400" cy="470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2676" y="2168748"/>
            <a:ext cx="6329324" cy="46168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4016" y="19001"/>
            <a:ext cx="7273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模块分解前后对比 （</a:t>
            </a:r>
            <a:r>
              <a:rPr lang="en-US" altLang="zh-CN" dirty="0"/>
              <a:t> </a:t>
            </a:r>
            <a:r>
              <a:rPr lang="en-US" altLang="zh-CN" dirty="0" err="1" smtClean="0"/>
              <a:t>test_plasma_model</a:t>
            </a:r>
            <a:r>
              <a:rPr lang="en-US" altLang="zh-CN" dirty="0" smtClean="0"/>
              <a:t>/test_compare_with_v1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sigma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eps</a:t>
            </a:r>
            <a:r>
              <a:rPr lang="zh-CN" altLang="en-US" dirty="0" smtClean="0"/>
              <a:t>在较高</a:t>
            </a:r>
            <a:r>
              <a:rPr lang="en-US" altLang="zh-CN" dirty="0" smtClean="0"/>
              <a:t>ne</a:t>
            </a:r>
            <a:r>
              <a:rPr lang="zh-CN" altLang="en-US" dirty="0" smtClean="0"/>
              <a:t>时，会因</a:t>
            </a:r>
            <a:r>
              <a:rPr lang="en-US" altLang="zh-CN" dirty="0" err="1" smtClean="0"/>
              <a:t>nu_m</a:t>
            </a:r>
            <a:r>
              <a:rPr lang="zh-CN" altLang="en-US" dirty="0" smtClean="0"/>
              <a:t>＞≈</a:t>
            </a:r>
            <a:r>
              <a:rPr lang="en-US" altLang="zh-CN" dirty="0" err="1" smtClean="0"/>
              <a:t>nu_st</a:t>
            </a:r>
            <a:r>
              <a:rPr lang="zh-CN" altLang="en-US" dirty="0" smtClean="0"/>
              <a:t>而与之前版本有一定区别</a:t>
            </a:r>
            <a:endParaRPr lang="en-US" altLang="zh-CN" dirty="0" smtClean="0"/>
          </a:p>
          <a:p>
            <a:r>
              <a:rPr lang="en-US" altLang="zh-CN" dirty="0" smtClean="0"/>
              <a:t>delta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相应地有微小区别。</a:t>
            </a:r>
            <a:endParaRPr lang="en-US" altLang="zh-CN" dirty="0"/>
          </a:p>
        </p:txBody>
      </p:sp>
      <p:pic>
        <p:nvPicPr>
          <p:cNvPr id="8" name="图片 7"/>
          <p:cNvPicPr>
            <a:picLocks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1400" y="1987987"/>
            <a:ext cx="6361200" cy="46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0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88008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复现 </a:t>
            </a:r>
            <a:r>
              <a:rPr lang="en-US" altLang="zh-CN" dirty="0" smtClean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- case 1: </a:t>
            </a:r>
            <a:r>
              <a:rPr lang="en-US" altLang="zh-CN" dirty="0" err="1" smtClean="0"/>
              <a:t>Vahedi</a:t>
            </a:r>
            <a:r>
              <a:rPr lang="en-US" altLang="zh-CN" dirty="0" smtClean="0"/>
              <a:t>-simplify 3 phase. Not used.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7210" y="1070042"/>
            <a:ext cx="7023370" cy="544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77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070042"/>
            <a:ext cx="9770728" cy="6354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016" y="87549"/>
            <a:ext cx="88633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 </a:t>
            </a:r>
            <a:r>
              <a:rPr lang="en-US" altLang="zh-CN" dirty="0"/>
              <a:t>2018Jainb fig40</a:t>
            </a:r>
          </a:p>
          <a:p>
            <a:r>
              <a:rPr lang="en-US" altLang="zh-CN" dirty="0" err="1" smtClean="0"/>
              <a:t>test_stoc_model</a:t>
            </a:r>
            <a:r>
              <a:rPr lang="en-US" altLang="zh-CN" dirty="0" smtClean="0"/>
              <a:t>/test_reproduce_2018Jainb </a:t>
            </a:r>
            <a:r>
              <a:rPr lang="en-US" altLang="zh-CN" dirty="0"/>
              <a:t>- </a:t>
            </a:r>
            <a:r>
              <a:rPr lang="en-US" altLang="zh-CN" dirty="0" smtClean="0"/>
              <a:t>case 2: </a:t>
            </a:r>
            <a:r>
              <a:rPr lang="en-US" altLang="zh-CN" dirty="0" err="1"/>
              <a:t>Vahedi</a:t>
            </a:r>
            <a:r>
              <a:rPr lang="en-US" altLang="zh-CN" dirty="0"/>
              <a:t>-simplify </a:t>
            </a:r>
            <a:r>
              <a:rPr lang="en-US" altLang="zh-CN" dirty="0" smtClean="0"/>
              <a:t>2 </a:t>
            </a:r>
            <a:r>
              <a:rPr lang="en-US" altLang="zh-CN" dirty="0"/>
              <a:t>phase. Not used.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026" y="1070042"/>
            <a:ext cx="7023370" cy="54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04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9859</TotalTime>
  <Words>1523</Words>
  <Application>Microsoft Office PowerPoint</Application>
  <PresentationFormat>宽屏</PresentationFormat>
  <Paragraphs>111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等线 Light</vt:lpstr>
      <vt:lpstr>Arial</vt:lpstr>
      <vt:lpstr>Times New Roman</vt:lpstr>
      <vt:lpstr>Office 主题​​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Peng</dc:creator>
  <cp:lastModifiedBy>Chen Peng</cp:lastModifiedBy>
  <cp:revision>100</cp:revision>
  <dcterms:created xsi:type="dcterms:W3CDTF">2021-04-06T03:07:40Z</dcterms:created>
  <dcterms:modified xsi:type="dcterms:W3CDTF">2021-05-11T13:34:44Z</dcterms:modified>
</cp:coreProperties>
</file>